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82" r:id="rId12"/>
    <p:sldId id="283" r:id="rId13"/>
    <p:sldId id="276" r:id="rId14"/>
    <p:sldId id="281" r:id="rId15"/>
    <p:sldId id="277" r:id="rId16"/>
    <p:sldId id="279" r:id="rId17"/>
    <p:sldId id="28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2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02EB3E42-FAF3-6A03-0A45-3BD4234BA5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9144000" cy="1243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847-B919-40FA-9251-704B12AFB48E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7982-F8BC-4C0B-83B9-AA4C7B6419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282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F2DF205-B7E1-3BB4-601B-AAF45358BF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9144000" cy="124301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847-B919-40FA-9251-704B12AFB48E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7982-F8BC-4C0B-83B9-AA4C7B641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034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847-B919-40FA-9251-704B12AFB48E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7982-F8BC-4C0B-83B9-AA4C7B641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75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4605F8B-0F46-2E2C-7B86-11256ACD4B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9144000" cy="1243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847-B919-40FA-9251-704B12AFB48E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7982-F8BC-4C0B-83B9-AA4C7B641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006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4117C58-0CE8-C6FF-6477-DBB94B17D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9144000" cy="1243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847-B919-40FA-9251-704B12AFB48E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7982-F8BC-4C0B-83B9-AA4C7B641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3065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F98B822C-8962-4D05-E66D-D2F3B34D3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9144000" cy="1243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847-B919-40FA-9251-704B12AFB48E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7982-F8BC-4C0B-83B9-AA4C7B641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479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B6D954A-DD73-172C-5D18-97D57D82F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9144000" cy="1243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847-B919-40FA-9251-704B12AFB48E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7982-F8BC-4C0B-83B9-AA4C7B641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123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9F9D9F2-018A-5583-5E2C-2DAE0CA5DF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9144000" cy="1243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847-B919-40FA-9251-704B12AFB48E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7982-F8BC-4C0B-83B9-AA4C7B641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710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D7621EA-76E5-5FA7-0F6D-222AE12CCC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9144000" cy="1243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847-B919-40FA-9251-704B12AFB48E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7982-F8BC-4C0B-83B9-AA4C7B641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250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265C501-23BC-ED76-99D3-13FCA02CD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9144000" cy="1243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847-B919-40FA-9251-704B12AFB48E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7982-F8BC-4C0B-83B9-AA4C7B641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32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EAFDBBF4-ED81-0293-C17E-614B5B355B5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17" y="0"/>
            <a:ext cx="554196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CF847-B919-40FA-9251-704B12AFB48E}" type="datetimeFigureOut">
              <a:rPr lang="pt-BR" smtClean="0"/>
              <a:t>08/11/2023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C7982-F8BC-4C0B-83B9-AA4C7B641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3232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24328C6-50DD-CC9F-D795-8C9182CC9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58778"/>
            <a:ext cx="6858000" cy="1241822"/>
          </a:xfrm>
        </p:spPr>
        <p:txBody>
          <a:bodyPr>
            <a:normAutofit/>
          </a:bodyPr>
          <a:lstStyle/>
          <a:p>
            <a:r>
              <a:rPr lang="pt-BR" sz="5000" dirty="0"/>
              <a:t>PDS Distribuído</a:t>
            </a:r>
          </a:p>
        </p:txBody>
      </p:sp>
      <p:pic>
        <p:nvPicPr>
          <p:cNvPr id="9" name="Imagem 8" descr="Interface gráfica do usuário">
            <a:extLst>
              <a:ext uri="{FF2B5EF4-FFF2-40B4-BE49-F238E27FC236}">
                <a16:creationId xmlns:a16="http://schemas.microsoft.com/office/drawing/2014/main" id="{360579D3-7DB2-C9F0-465F-CBC2D6342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55" y="1564322"/>
            <a:ext cx="6692408" cy="18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3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Diagrama DER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1A9B5496-0BCE-C790-4169-4FD6B4711F5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2169">
            <a:off x="7300834" y="-564204"/>
            <a:ext cx="2429032" cy="3005847"/>
          </a:xfrm>
          <a:prstGeom prst="rect">
            <a:avLst/>
          </a:prstGeom>
        </p:spPr>
      </p:pic>
      <p:pic>
        <p:nvPicPr>
          <p:cNvPr id="2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A7FC0AFB-CDA7-9477-0CDE-835326BD5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51" y="1223381"/>
            <a:ext cx="6702356" cy="555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71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Comandos modelo físico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1A9B5496-0BCE-C790-4169-4FD6B4711F5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2169">
            <a:off x="7300834" y="-564204"/>
            <a:ext cx="2429032" cy="300584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FC7565D-5052-A804-C9E4-465E5AC82D5A}"/>
              </a:ext>
            </a:extLst>
          </p:cNvPr>
          <p:cNvSpPr txBox="1"/>
          <p:nvPr/>
        </p:nvSpPr>
        <p:spPr>
          <a:xfrm>
            <a:off x="453552" y="1411949"/>
            <a:ext cx="8388891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500" dirty="0"/>
              <a:t>BEGIN;</a:t>
            </a:r>
          </a:p>
          <a:p>
            <a:pPr algn="just"/>
            <a:r>
              <a:rPr lang="pt-BR" sz="1500" dirty="0"/>
              <a:t>--</a:t>
            </a:r>
          </a:p>
          <a:p>
            <a:pPr algn="just"/>
            <a:r>
              <a:rPr lang="pt-BR" sz="1500" dirty="0"/>
              <a:t>-- </a:t>
            </a:r>
            <a:r>
              <a:rPr lang="pt-BR" sz="1500" dirty="0" err="1"/>
              <a:t>Create</a:t>
            </a:r>
            <a:r>
              <a:rPr lang="pt-BR" sz="1500" dirty="0"/>
              <a:t> model Cuidador</a:t>
            </a:r>
          </a:p>
          <a:p>
            <a:pPr algn="just"/>
            <a:r>
              <a:rPr lang="pt-BR" sz="1500" dirty="0"/>
              <a:t>--</a:t>
            </a:r>
          </a:p>
          <a:p>
            <a:pPr algn="just"/>
            <a:r>
              <a:rPr lang="pt-BR" sz="1500" dirty="0"/>
              <a:t>CREATE TABLE "</a:t>
            </a:r>
            <a:r>
              <a:rPr lang="pt-BR" sz="1500" dirty="0" err="1"/>
              <a:t>nanny_pets_app_cuidador</a:t>
            </a:r>
            <a:r>
              <a:rPr lang="pt-BR" sz="1500" dirty="0"/>
              <a:t>" ("id" </a:t>
            </a:r>
            <a:r>
              <a:rPr lang="pt-BR" sz="1500" dirty="0" err="1"/>
              <a:t>integer</a:t>
            </a:r>
            <a:r>
              <a:rPr lang="pt-BR" sz="1500" dirty="0"/>
              <a:t> NOT NULL PRIMARY KEY AUTOINCREMENT, "nome" </a:t>
            </a:r>
            <a:r>
              <a:rPr lang="pt-BR" sz="1500" dirty="0" err="1"/>
              <a:t>varchar</a:t>
            </a:r>
            <a:r>
              <a:rPr lang="pt-BR" sz="1500" dirty="0"/>
              <a:t>(100) NOT NULL, "sobrenome" </a:t>
            </a:r>
            <a:r>
              <a:rPr lang="pt-BR" sz="1500" dirty="0" err="1"/>
              <a:t>varchar</a:t>
            </a:r>
            <a:r>
              <a:rPr lang="pt-BR" sz="1500" dirty="0"/>
              <a:t>(100) NOT NULL, "</a:t>
            </a:r>
            <a:r>
              <a:rPr lang="pt-BR" sz="1500" dirty="0" err="1"/>
              <a:t>data_nascimento</a:t>
            </a:r>
            <a:r>
              <a:rPr lang="pt-BR" sz="1500" dirty="0"/>
              <a:t>" date NOT NULL, "</a:t>
            </a:r>
            <a:r>
              <a:rPr lang="pt-BR" sz="1500" dirty="0" err="1"/>
              <a:t>cpf</a:t>
            </a:r>
            <a:r>
              <a:rPr lang="pt-BR" sz="1500" dirty="0"/>
              <a:t>" </a:t>
            </a:r>
            <a:r>
              <a:rPr lang="pt-BR" sz="1500" dirty="0" err="1"/>
              <a:t>varchar</a:t>
            </a:r>
            <a:r>
              <a:rPr lang="pt-BR" sz="1500" dirty="0"/>
              <a:t>(100) NOT NULL, "</a:t>
            </a:r>
            <a:r>
              <a:rPr lang="pt-BR" sz="1500" dirty="0" err="1"/>
              <a:t>email</a:t>
            </a:r>
            <a:r>
              <a:rPr lang="pt-BR" sz="1500" dirty="0"/>
              <a:t>" </a:t>
            </a:r>
            <a:r>
              <a:rPr lang="pt-BR" sz="1500" dirty="0" err="1"/>
              <a:t>varchar</a:t>
            </a:r>
            <a:r>
              <a:rPr lang="pt-BR" sz="1500" dirty="0"/>
              <a:t>(100) NOT NULL, "</a:t>
            </a:r>
            <a:r>
              <a:rPr lang="pt-BR" sz="1500" dirty="0" err="1"/>
              <a:t>foto_perfil</a:t>
            </a:r>
            <a:r>
              <a:rPr lang="pt-BR" sz="1500" dirty="0"/>
              <a:t>" </a:t>
            </a:r>
            <a:r>
              <a:rPr lang="pt-BR" sz="1500" dirty="0" err="1"/>
              <a:t>varchar</a:t>
            </a:r>
            <a:r>
              <a:rPr lang="pt-BR" sz="1500" dirty="0"/>
              <a:t>(100) NOT NULL, "telefone" </a:t>
            </a:r>
            <a:r>
              <a:rPr lang="pt-BR" sz="1500" dirty="0" err="1"/>
              <a:t>integer</a:t>
            </a:r>
            <a:r>
              <a:rPr lang="pt-BR" sz="1500" dirty="0"/>
              <a:t> NOT NULL, "</a:t>
            </a:r>
            <a:r>
              <a:rPr lang="pt-BR" sz="1500" dirty="0" err="1"/>
              <a:t>endereco</a:t>
            </a:r>
            <a:r>
              <a:rPr lang="pt-BR" sz="1500" dirty="0"/>
              <a:t>" </a:t>
            </a:r>
            <a:r>
              <a:rPr lang="pt-BR" sz="1500" dirty="0" err="1"/>
              <a:t>varchar</a:t>
            </a:r>
            <a:r>
              <a:rPr lang="pt-BR" sz="1500" dirty="0"/>
              <a:t>(100) NOT NULL, "</a:t>
            </a:r>
            <a:r>
              <a:rPr lang="pt-BR" sz="1500" dirty="0" err="1"/>
              <a:t>instagram</a:t>
            </a:r>
            <a:r>
              <a:rPr lang="pt-BR" sz="1500" dirty="0"/>
              <a:t>" </a:t>
            </a:r>
            <a:r>
              <a:rPr lang="pt-BR" sz="1500" dirty="0" err="1"/>
              <a:t>varchar</a:t>
            </a:r>
            <a:r>
              <a:rPr lang="pt-BR" sz="1500" dirty="0"/>
              <a:t>(100) NOT NULL);</a:t>
            </a:r>
          </a:p>
          <a:p>
            <a:pPr algn="just"/>
            <a:r>
              <a:rPr lang="pt-BR" sz="1500" dirty="0"/>
              <a:t>--</a:t>
            </a:r>
          </a:p>
          <a:p>
            <a:pPr algn="just"/>
            <a:r>
              <a:rPr lang="pt-BR" sz="1500" dirty="0"/>
              <a:t>-- </a:t>
            </a:r>
            <a:r>
              <a:rPr lang="pt-BR" sz="1500" dirty="0" err="1"/>
              <a:t>Create</a:t>
            </a:r>
            <a:r>
              <a:rPr lang="pt-BR" sz="1500" dirty="0"/>
              <a:t> model Tutor</a:t>
            </a:r>
          </a:p>
          <a:p>
            <a:pPr algn="just"/>
            <a:r>
              <a:rPr lang="pt-BR" sz="1500" dirty="0"/>
              <a:t>--</a:t>
            </a:r>
          </a:p>
          <a:p>
            <a:pPr algn="just"/>
            <a:r>
              <a:rPr lang="pt-BR" sz="1500" dirty="0"/>
              <a:t>CREATE TABLE "</a:t>
            </a:r>
            <a:r>
              <a:rPr lang="pt-BR" sz="1500" dirty="0" err="1"/>
              <a:t>nanny_pets_app_tutor</a:t>
            </a:r>
            <a:r>
              <a:rPr lang="pt-BR" sz="1500" dirty="0"/>
              <a:t>" ("id" </a:t>
            </a:r>
            <a:r>
              <a:rPr lang="pt-BR" sz="1500" dirty="0" err="1"/>
              <a:t>integer</a:t>
            </a:r>
            <a:r>
              <a:rPr lang="pt-BR" sz="1500" dirty="0"/>
              <a:t> NOT NULL PRIMARY KEY AUTOINCREMENT, "nome" </a:t>
            </a:r>
            <a:r>
              <a:rPr lang="pt-BR" sz="1500" dirty="0" err="1"/>
              <a:t>varchar</a:t>
            </a:r>
            <a:r>
              <a:rPr lang="pt-BR" sz="1500" dirty="0"/>
              <a:t>(100) NOT NULL, "sobrenome" </a:t>
            </a:r>
            <a:r>
              <a:rPr lang="pt-BR" sz="1500" dirty="0" err="1"/>
              <a:t>varchar</a:t>
            </a:r>
            <a:r>
              <a:rPr lang="pt-BR" sz="1500" dirty="0"/>
              <a:t>(100) NOT NULL, "</a:t>
            </a:r>
            <a:r>
              <a:rPr lang="pt-BR" sz="1500" dirty="0" err="1"/>
              <a:t>data_nascimento</a:t>
            </a:r>
            <a:r>
              <a:rPr lang="pt-BR" sz="1500" dirty="0"/>
              <a:t>" date NOT NULL, "</a:t>
            </a:r>
            <a:r>
              <a:rPr lang="pt-BR" sz="1500" dirty="0" err="1"/>
              <a:t>cpf</a:t>
            </a:r>
            <a:r>
              <a:rPr lang="pt-BR" sz="1500" dirty="0"/>
              <a:t>" </a:t>
            </a:r>
            <a:r>
              <a:rPr lang="pt-BR" sz="1500" dirty="0" err="1"/>
              <a:t>varchar</a:t>
            </a:r>
            <a:r>
              <a:rPr lang="pt-BR" sz="1500" dirty="0"/>
              <a:t>(100) NOT NULL, "</a:t>
            </a:r>
            <a:r>
              <a:rPr lang="pt-BR" sz="1500" dirty="0" err="1"/>
              <a:t>email</a:t>
            </a:r>
            <a:r>
              <a:rPr lang="pt-BR" sz="1500" dirty="0"/>
              <a:t>" </a:t>
            </a:r>
            <a:r>
              <a:rPr lang="pt-BR" sz="1500" dirty="0" err="1"/>
              <a:t>varchar</a:t>
            </a:r>
            <a:r>
              <a:rPr lang="pt-BR" sz="1500" dirty="0"/>
              <a:t>(100) NOT NULL, "</a:t>
            </a:r>
            <a:r>
              <a:rPr lang="pt-BR" sz="1500" dirty="0" err="1"/>
              <a:t>foto_perfil</a:t>
            </a:r>
            <a:r>
              <a:rPr lang="pt-BR" sz="1500" dirty="0"/>
              <a:t>" </a:t>
            </a:r>
            <a:r>
              <a:rPr lang="pt-BR" sz="1500" dirty="0" err="1"/>
              <a:t>varchar</a:t>
            </a:r>
            <a:r>
              <a:rPr lang="pt-BR" sz="1500" dirty="0"/>
              <a:t>(100) NOT NULL, "teste" </a:t>
            </a:r>
            <a:r>
              <a:rPr lang="pt-BR" sz="1500" dirty="0" err="1"/>
              <a:t>bool</a:t>
            </a:r>
            <a:r>
              <a:rPr lang="pt-BR" sz="1500" dirty="0"/>
              <a:t> NOT NULL);</a:t>
            </a:r>
          </a:p>
          <a:p>
            <a:pPr algn="just"/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002112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Comandos modelo físico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1A9B5496-0BCE-C790-4169-4FD6B4711F5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2169">
            <a:off x="7300834" y="-564204"/>
            <a:ext cx="2429032" cy="300584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FC7565D-5052-A804-C9E4-465E5AC82D5A}"/>
              </a:ext>
            </a:extLst>
          </p:cNvPr>
          <p:cNvSpPr txBox="1"/>
          <p:nvPr/>
        </p:nvSpPr>
        <p:spPr>
          <a:xfrm>
            <a:off x="453552" y="1411949"/>
            <a:ext cx="8388891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pt-BR" sz="1500" dirty="0"/>
          </a:p>
          <a:p>
            <a:pPr algn="just"/>
            <a:r>
              <a:rPr lang="pt-BR" sz="1500" dirty="0"/>
              <a:t>-- </a:t>
            </a:r>
            <a:r>
              <a:rPr lang="pt-BR" sz="1500" dirty="0" err="1"/>
              <a:t>Create</a:t>
            </a:r>
            <a:r>
              <a:rPr lang="pt-BR" sz="1500" dirty="0"/>
              <a:t> model </a:t>
            </a:r>
            <a:r>
              <a:rPr lang="pt-BR" sz="1500" dirty="0" err="1"/>
              <a:t>AvaliaCuidador</a:t>
            </a:r>
            <a:endParaRPr lang="pt-BR" sz="1500" dirty="0"/>
          </a:p>
          <a:p>
            <a:pPr algn="just"/>
            <a:r>
              <a:rPr lang="pt-BR" sz="1500" dirty="0"/>
              <a:t>--</a:t>
            </a:r>
          </a:p>
          <a:p>
            <a:pPr algn="just"/>
            <a:r>
              <a:rPr lang="pt-BR" sz="1500" dirty="0"/>
              <a:t>CREATE TABLE "</a:t>
            </a:r>
            <a:r>
              <a:rPr lang="pt-BR" sz="1500" dirty="0" err="1"/>
              <a:t>nanny_pets_app_avaliacuidador</a:t>
            </a:r>
            <a:r>
              <a:rPr lang="pt-BR" sz="1500" dirty="0"/>
              <a:t>" ("id" </a:t>
            </a:r>
            <a:r>
              <a:rPr lang="pt-BR" sz="1500" dirty="0" err="1"/>
              <a:t>integer</a:t>
            </a:r>
            <a:r>
              <a:rPr lang="pt-BR" sz="1500" dirty="0"/>
              <a:t> NOT NULL PRIMARY KEY AUTOINCREMENT, "nota" </a:t>
            </a:r>
            <a:r>
              <a:rPr lang="pt-BR" sz="1500" dirty="0" err="1"/>
              <a:t>integer</a:t>
            </a:r>
            <a:r>
              <a:rPr lang="pt-BR" sz="1500" dirty="0"/>
              <a:t> NOT NULL, "</a:t>
            </a:r>
            <a:r>
              <a:rPr lang="pt-BR" sz="1500" dirty="0" err="1"/>
              <a:t>comentario</a:t>
            </a:r>
            <a:r>
              <a:rPr lang="pt-BR" sz="1500" dirty="0"/>
              <a:t>" </a:t>
            </a:r>
            <a:r>
              <a:rPr lang="pt-BR" sz="1500" dirty="0" err="1"/>
              <a:t>integer</a:t>
            </a:r>
            <a:r>
              <a:rPr lang="pt-BR" sz="1500" dirty="0"/>
              <a:t> NOT NULL, "</a:t>
            </a:r>
            <a:r>
              <a:rPr lang="pt-BR" sz="1500" dirty="0" err="1"/>
              <a:t>data_hora</a:t>
            </a:r>
            <a:r>
              <a:rPr lang="pt-BR" sz="1500" dirty="0"/>
              <a:t>" </a:t>
            </a:r>
            <a:r>
              <a:rPr lang="pt-BR" sz="1500" dirty="0" err="1"/>
              <a:t>datetime</a:t>
            </a:r>
            <a:r>
              <a:rPr lang="pt-BR" sz="1500" dirty="0"/>
              <a:t> NOT NULL);</a:t>
            </a:r>
          </a:p>
          <a:p>
            <a:pPr algn="just"/>
            <a:r>
              <a:rPr lang="pt-BR" sz="1500" dirty="0"/>
              <a:t>--</a:t>
            </a:r>
          </a:p>
          <a:p>
            <a:pPr algn="just"/>
            <a:r>
              <a:rPr lang="pt-BR" sz="1500" dirty="0"/>
              <a:t>-- </a:t>
            </a:r>
            <a:r>
              <a:rPr lang="pt-BR" sz="1500" dirty="0" err="1"/>
              <a:t>Create</a:t>
            </a:r>
            <a:r>
              <a:rPr lang="pt-BR" sz="1500" dirty="0"/>
              <a:t> model </a:t>
            </a:r>
            <a:r>
              <a:rPr lang="pt-BR" sz="1500" dirty="0" err="1"/>
              <a:t>Caracteristicas</a:t>
            </a:r>
            <a:endParaRPr lang="pt-BR" sz="1500" dirty="0"/>
          </a:p>
          <a:p>
            <a:pPr algn="just"/>
            <a:r>
              <a:rPr lang="pt-BR" sz="1500" dirty="0"/>
              <a:t>--</a:t>
            </a:r>
          </a:p>
          <a:p>
            <a:pPr algn="just"/>
            <a:r>
              <a:rPr lang="pt-BR" sz="1500" dirty="0"/>
              <a:t>CREATE TABLE "</a:t>
            </a:r>
            <a:r>
              <a:rPr lang="pt-BR" sz="1500" dirty="0" err="1"/>
              <a:t>nanny_pets_app_caracteristicas</a:t>
            </a:r>
            <a:r>
              <a:rPr lang="pt-BR" sz="1500" dirty="0"/>
              <a:t>" ("id" </a:t>
            </a:r>
            <a:r>
              <a:rPr lang="pt-BR" sz="1500" dirty="0" err="1"/>
              <a:t>integer</a:t>
            </a:r>
            <a:r>
              <a:rPr lang="pt-BR" sz="1500" dirty="0"/>
              <a:t> NOT NULL PRIMARY KEY AUTOINCREMENT, "</a:t>
            </a:r>
            <a:r>
              <a:rPr lang="pt-BR" sz="1500" dirty="0" err="1"/>
              <a:t>estudante_de_veterinaria</a:t>
            </a:r>
            <a:r>
              <a:rPr lang="pt-BR" sz="1500" dirty="0"/>
              <a:t>" </a:t>
            </a:r>
            <a:r>
              <a:rPr lang="pt-BR" sz="1500" dirty="0" err="1"/>
              <a:t>bool</a:t>
            </a:r>
            <a:r>
              <a:rPr lang="pt-BR" sz="1500" dirty="0"/>
              <a:t> NOT NULL, "</a:t>
            </a:r>
            <a:r>
              <a:rPr lang="pt-BR" sz="1500" dirty="0" err="1"/>
              <a:t>medico_veterinario</a:t>
            </a:r>
            <a:r>
              <a:rPr lang="pt-BR" sz="1500" dirty="0"/>
              <a:t>" </a:t>
            </a:r>
            <a:r>
              <a:rPr lang="pt-BR" sz="1500" dirty="0" err="1"/>
              <a:t>bool</a:t>
            </a:r>
            <a:r>
              <a:rPr lang="pt-BR" sz="1500" dirty="0"/>
              <a:t> NOT NULL, "</a:t>
            </a:r>
            <a:r>
              <a:rPr lang="pt-BR" sz="1500" dirty="0" err="1"/>
              <a:t>capacidade_adestramento</a:t>
            </a:r>
            <a:r>
              <a:rPr lang="pt-BR" sz="1500" dirty="0"/>
              <a:t>" </a:t>
            </a:r>
            <a:r>
              <a:rPr lang="pt-BR" sz="1500" dirty="0" err="1"/>
              <a:t>bool</a:t>
            </a:r>
            <a:r>
              <a:rPr lang="pt-BR" sz="1500" dirty="0"/>
              <a:t> NOT NULL, "</a:t>
            </a:r>
            <a:r>
              <a:rPr lang="pt-BR" sz="1500" dirty="0" err="1"/>
              <a:t>aceita_multiplos_pets</a:t>
            </a:r>
            <a:r>
              <a:rPr lang="pt-BR" sz="1500" dirty="0"/>
              <a:t>" </a:t>
            </a:r>
            <a:r>
              <a:rPr lang="pt-BR" sz="1500" dirty="0" err="1"/>
              <a:t>bool</a:t>
            </a:r>
            <a:r>
              <a:rPr lang="pt-BR" sz="1500" dirty="0"/>
              <a:t> NOT NULL, "</a:t>
            </a:r>
            <a:r>
              <a:rPr lang="pt-BR" sz="1500" dirty="0" err="1"/>
              <a:t>cuidador_comum</a:t>
            </a:r>
            <a:r>
              <a:rPr lang="pt-BR" sz="1500" dirty="0"/>
              <a:t>" </a:t>
            </a:r>
            <a:r>
              <a:rPr lang="pt-BR" sz="1500" dirty="0" err="1"/>
              <a:t>bool</a:t>
            </a:r>
            <a:r>
              <a:rPr lang="pt-BR" sz="1500" dirty="0"/>
              <a:t> NOT NULL, "pet_ate_5kg" </a:t>
            </a:r>
            <a:r>
              <a:rPr lang="pt-BR" sz="1500" dirty="0" err="1"/>
              <a:t>bool</a:t>
            </a:r>
            <a:r>
              <a:rPr lang="pt-BR" sz="1500" dirty="0"/>
              <a:t> NOT NULL, "pet_5kg_a_10kg" </a:t>
            </a:r>
            <a:r>
              <a:rPr lang="pt-BR" sz="1500" dirty="0" err="1"/>
              <a:t>bool</a:t>
            </a:r>
            <a:r>
              <a:rPr lang="pt-BR" sz="1500" dirty="0"/>
              <a:t> NOT NULL, "pet_10kg_a_20kg" </a:t>
            </a:r>
            <a:r>
              <a:rPr lang="pt-BR" sz="1500" dirty="0" err="1"/>
              <a:t>bool</a:t>
            </a:r>
            <a:r>
              <a:rPr lang="pt-BR" sz="1500" dirty="0"/>
              <a:t> NOT NULL, "pet_20kg_a_40kg" </a:t>
            </a:r>
            <a:r>
              <a:rPr lang="pt-BR" sz="1500" dirty="0" err="1"/>
              <a:t>bool</a:t>
            </a:r>
            <a:r>
              <a:rPr lang="pt-BR" sz="1500" dirty="0"/>
              <a:t> NOT NULL, "</a:t>
            </a:r>
            <a:r>
              <a:rPr lang="pt-BR" sz="1500" dirty="0" err="1"/>
              <a:t>so_pet_castrado</a:t>
            </a:r>
            <a:r>
              <a:rPr lang="pt-BR" sz="1500" dirty="0"/>
              <a:t>" </a:t>
            </a:r>
            <a:r>
              <a:rPr lang="pt-BR" sz="1500" dirty="0" err="1"/>
              <a:t>bool</a:t>
            </a:r>
            <a:r>
              <a:rPr lang="pt-BR" sz="1500" dirty="0"/>
              <a:t> NOT NULL, "</a:t>
            </a:r>
            <a:r>
              <a:rPr lang="pt-BR" sz="1500" dirty="0" err="1"/>
              <a:t>pet_nao_castrado</a:t>
            </a:r>
            <a:r>
              <a:rPr lang="pt-BR" sz="1500" dirty="0"/>
              <a:t>" </a:t>
            </a:r>
            <a:r>
              <a:rPr lang="pt-BR" sz="1500" dirty="0" err="1"/>
              <a:t>bool</a:t>
            </a:r>
            <a:r>
              <a:rPr lang="pt-BR" sz="1500" dirty="0"/>
              <a:t> NOT NULL, "</a:t>
            </a:r>
            <a:r>
              <a:rPr lang="pt-BR" sz="1500" dirty="0" err="1"/>
              <a:t>pet_femea</a:t>
            </a:r>
            <a:r>
              <a:rPr lang="pt-BR" sz="1500" dirty="0"/>
              <a:t>" </a:t>
            </a:r>
            <a:r>
              <a:rPr lang="pt-BR" sz="1500" dirty="0" err="1"/>
              <a:t>bool</a:t>
            </a:r>
            <a:r>
              <a:rPr lang="pt-BR" sz="1500" dirty="0"/>
              <a:t> NOT NULL, "</a:t>
            </a:r>
            <a:r>
              <a:rPr lang="pt-BR" sz="1500" dirty="0" err="1"/>
              <a:t>pet_macho</a:t>
            </a:r>
            <a:r>
              <a:rPr lang="pt-BR" sz="1500" dirty="0"/>
              <a:t>" </a:t>
            </a:r>
            <a:r>
              <a:rPr lang="pt-BR" sz="1500" dirty="0" err="1"/>
              <a:t>bool</a:t>
            </a:r>
            <a:r>
              <a:rPr lang="pt-BR" sz="1500" dirty="0"/>
              <a:t> NOT NULL, "</a:t>
            </a:r>
            <a:r>
              <a:rPr lang="pt-BR" sz="1500" dirty="0" err="1"/>
              <a:t>medicacao_oral</a:t>
            </a:r>
            <a:r>
              <a:rPr lang="pt-BR" sz="1500" dirty="0"/>
              <a:t>" </a:t>
            </a:r>
            <a:r>
              <a:rPr lang="pt-BR" sz="1500" dirty="0" err="1"/>
              <a:t>bool</a:t>
            </a:r>
            <a:r>
              <a:rPr lang="pt-BR" sz="1500" dirty="0"/>
              <a:t> NOT NULL, "</a:t>
            </a:r>
            <a:r>
              <a:rPr lang="pt-BR" sz="1500" dirty="0" err="1"/>
              <a:t>medicacao_injetavel</a:t>
            </a:r>
            <a:r>
              <a:rPr lang="pt-BR" sz="1500" dirty="0"/>
              <a:t>" </a:t>
            </a:r>
            <a:r>
              <a:rPr lang="pt-BR" sz="1500" dirty="0" err="1"/>
              <a:t>bool</a:t>
            </a:r>
            <a:r>
              <a:rPr lang="pt-BR" sz="1500" dirty="0"/>
              <a:t> NOT NULL);</a:t>
            </a:r>
          </a:p>
          <a:p>
            <a:pPr algn="just"/>
            <a:r>
              <a:rPr lang="pt-BR" sz="1500" dirty="0"/>
              <a:t>--</a:t>
            </a:r>
          </a:p>
          <a:p>
            <a:pPr algn="just"/>
            <a:r>
              <a:rPr lang="pt-BR" sz="1500" dirty="0"/>
              <a:t>-- </a:t>
            </a:r>
            <a:r>
              <a:rPr lang="pt-BR" sz="1500" dirty="0" err="1"/>
              <a:t>Create</a:t>
            </a:r>
            <a:r>
              <a:rPr lang="pt-BR" sz="1500" dirty="0"/>
              <a:t> model Imagens</a:t>
            </a:r>
          </a:p>
          <a:p>
            <a:pPr algn="just"/>
            <a:r>
              <a:rPr lang="pt-BR" sz="1500" dirty="0"/>
              <a:t>--</a:t>
            </a:r>
          </a:p>
          <a:p>
            <a:pPr algn="just"/>
            <a:r>
              <a:rPr lang="pt-BR" sz="1500" dirty="0"/>
              <a:t>CREATE TABLE "</a:t>
            </a:r>
            <a:r>
              <a:rPr lang="pt-BR" sz="1500" dirty="0" err="1"/>
              <a:t>nanny_pets_app_imagens</a:t>
            </a:r>
            <a:r>
              <a:rPr lang="pt-BR" sz="1500" dirty="0"/>
              <a:t>" ("id" </a:t>
            </a:r>
            <a:r>
              <a:rPr lang="pt-BR" sz="1500" dirty="0" err="1"/>
              <a:t>integer</a:t>
            </a:r>
            <a:r>
              <a:rPr lang="pt-BR" sz="1500" dirty="0"/>
              <a:t> NOT NULL PRIMARY KEY AUTOINCREMENT, "</a:t>
            </a:r>
            <a:r>
              <a:rPr lang="pt-BR" sz="1500" dirty="0" err="1"/>
              <a:t>fotos_local</a:t>
            </a:r>
            <a:r>
              <a:rPr lang="pt-BR" sz="1500" dirty="0"/>
              <a:t>" </a:t>
            </a:r>
            <a:r>
              <a:rPr lang="pt-BR" sz="1500" dirty="0" err="1"/>
              <a:t>varchar</a:t>
            </a:r>
            <a:r>
              <a:rPr lang="pt-BR" sz="1500" dirty="0"/>
              <a:t>(100) NOT NULL);</a:t>
            </a:r>
          </a:p>
          <a:p>
            <a:pPr algn="just"/>
            <a:r>
              <a:rPr lang="pt-BR" sz="1500" dirty="0"/>
              <a:t>COMMIT;</a:t>
            </a:r>
          </a:p>
        </p:txBody>
      </p:sp>
    </p:spTree>
    <p:extLst>
      <p:ext uri="{BB962C8B-B14F-4D97-AF65-F5344CB8AC3E}">
        <p14:creationId xmlns:p14="http://schemas.microsoft.com/office/powerpoint/2010/main" val="3368438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Diagrama de classes de domínio</a:t>
            </a: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1A9B5496-0BCE-C790-4169-4FD6B4711F5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2169">
            <a:off x="7300834" y="-564204"/>
            <a:ext cx="2429032" cy="3005847"/>
          </a:xfrm>
          <a:prstGeom prst="rect">
            <a:avLst/>
          </a:prstGeom>
        </p:spPr>
      </p:pic>
      <p:sp>
        <p:nvSpPr>
          <p:cNvPr id="6" name="AutoShape 4" descr="DiagramaDeClasses-NP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09" y="1225685"/>
            <a:ext cx="6585582" cy="559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02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Diagrama de contexto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8F1A7E-7D0F-C71B-6096-ADDF80267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13" y="1275764"/>
            <a:ext cx="7886701" cy="4901199"/>
          </a:xfrm>
          <a:prstGeom prst="rect">
            <a:avLst/>
          </a:prstGeom>
        </p:spPr>
      </p:pic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1A9B5496-0BCE-C790-4169-4FD6B4711F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2169">
            <a:off x="7300834" y="-564204"/>
            <a:ext cx="2429032" cy="300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54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Diagrama de container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ABF7EB8-5734-23B3-4EA7-C26F4252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83" y="1225685"/>
            <a:ext cx="7684851" cy="5346310"/>
          </a:xfrm>
          <a:prstGeom prst="rect">
            <a:avLst/>
          </a:prstGeom>
        </p:spPr>
      </p:pic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1A9B5496-0BCE-C790-4169-4FD6B4711F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2169">
            <a:off x="7300834" y="-564204"/>
            <a:ext cx="2429032" cy="300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39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CDU principal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1A9B5496-0BCE-C790-4169-4FD6B4711F5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2169">
            <a:off x="7300834" y="-564204"/>
            <a:ext cx="2429032" cy="3005847"/>
          </a:xfrm>
          <a:prstGeom prst="rect">
            <a:avLst/>
          </a:prstGeom>
        </p:spPr>
      </p:pic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8A899DDA-2DA1-7BFB-F3BE-8CC38D1A47F4}"/>
              </a:ext>
            </a:extLst>
          </p:cNvPr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5" name="2023-11-01 09-40-19">
            <a:hlinkClick r:id="" action="ppaction://media"/>
            <a:extLst>
              <a:ext uri="{FF2B5EF4-FFF2-40B4-BE49-F238E27FC236}">
                <a16:creationId xmlns:a16="http://schemas.microsoft.com/office/drawing/2014/main" id="{7288F526-309E-9CE4-E7D8-8FAB10F198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424072"/>
            <a:ext cx="9163456" cy="515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5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Lições Aprendidas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1A9B5496-0BCE-C790-4169-4FD6B4711F5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2169">
            <a:off x="7300834" y="-564204"/>
            <a:ext cx="2429032" cy="3005847"/>
          </a:xfrm>
          <a:prstGeom prst="rect">
            <a:avLst/>
          </a:prstGeom>
        </p:spPr>
      </p:pic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8A899DDA-2DA1-7BFB-F3BE-8CC38D1A47F4}"/>
              </a:ext>
            </a:extLst>
          </p:cNvPr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solidFill>
                  <a:srgbClr val="1F2328"/>
                </a:solidFill>
                <a:latin typeface="-apple-system"/>
              </a:rPr>
              <a:t>Nesse semestre obtivemos inúmeras lições valiosas, sobre divisão de funções, gestão do tempo, processos ágeis e simplicidade.</a:t>
            </a:r>
          </a:p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  <a:p>
            <a:pPr marL="0" indent="0" algn="just">
              <a:buNone/>
            </a:pPr>
            <a:r>
              <a:rPr lang="pt-BR" dirty="0">
                <a:solidFill>
                  <a:srgbClr val="1F2328"/>
                </a:solidFill>
                <a:latin typeface="-apple-system"/>
              </a:rPr>
              <a:t>As experiências até aqui nos proporcionaram uma maior compreensão da importância da colaboração e comunicação eficiente entre a equipe, para possibilitar uma auto-organização que ajude em projetos futuros.</a:t>
            </a:r>
          </a:p>
        </p:txBody>
      </p:sp>
    </p:spTree>
    <p:extLst>
      <p:ext uri="{BB962C8B-B14F-4D97-AF65-F5344CB8AC3E}">
        <p14:creationId xmlns:p14="http://schemas.microsoft.com/office/powerpoint/2010/main" val="850986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>
            <a:extLst>
              <a:ext uri="{FF2B5EF4-FFF2-40B4-BE49-F238E27FC236}">
                <a16:creationId xmlns:a16="http://schemas.microsoft.com/office/drawing/2014/main" id="{DAC913BF-2A2F-BFE5-29F5-C22C8DBD32AA}"/>
              </a:ext>
            </a:extLst>
          </p:cNvPr>
          <p:cNvSpPr/>
          <p:nvPr/>
        </p:nvSpPr>
        <p:spPr>
          <a:xfrm>
            <a:off x="450054" y="3429000"/>
            <a:ext cx="1920240" cy="183583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7F727E1-E5E8-CB6C-56A4-C50C9B35A3F6}"/>
              </a:ext>
            </a:extLst>
          </p:cNvPr>
          <p:cNvSpPr/>
          <p:nvPr/>
        </p:nvSpPr>
        <p:spPr>
          <a:xfrm>
            <a:off x="2632305" y="3429000"/>
            <a:ext cx="1920240" cy="183583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892F4DD-485C-388B-6E72-DD527B66B404}"/>
              </a:ext>
            </a:extLst>
          </p:cNvPr>
          <p:cNvSpPr/>
          <p:nvPr/>
        </p:nvSpPr>
        <p:spPr>
          <a:xfrm>
            <a:off x="4814556" y="3429000"/>
            <a:ext cx="1920240" cy="183583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99AE550-5904-4FF9-C880-D25AF1C0D800}"/>
              </a:ext>
            </a:extLst>
          </p:cNvPr>
          <p:cNvSpPr/>
          <p:nvPr/>
        </p:nvSpPr>
        <p:spPr>
          <a:xfrm>
            <a:off x="6905366" y="3429000"/>
            <a:ext cx="1920240" cy="1835834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4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E49CC72-3D50-5D77-0129-C0FB5D531EE6}"/>
              </a:ext>
            </a:extLst>
          </p:cNvPr>
          <p:cNvSpPr txBox="1"/>
          <p:nvPr/>
        </p:nvSpPr>
        <p:spPr>
          <a:xfrm>
            <a:off x="6996807" y="5454443"/>
            <a:ext cx="18921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100" dirty="0" err="1"/>
              <a:t>Vírginia</a:t>
            </a:r>
            <a:r>
              <a:rPr lang="pt-BR" sz="2100" dirty="0"/>
              <a:t> Menezes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C83FDDD-4A4E-C26F-5889-AA3B002D9398}"/>
              </a:ext>
            </a:extLst>
          </p:cNvPr>
          <p:cNvSpPr txBox="1"/>
          <p:nvPr/>
        </p:nvSpPr>
        <p:spPr>
          <a:xfrm>
            <a:off x="2660440" y="5454444"/>
            <a:ext cx="18921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100" dirty="0"/>
              <a:t>Gabriel </a:t>
            </a:r>
          </a:p>
          <a:p>
            <a:pPr algn="ctr"/>
            <a:r>
              <a:rPr lang="pt-BR" sz="2100" dirty="0"/>
              <a:t>Ricardo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DF94818-4499-E73C-CD29-0B6C5252DB45}"/>
              </a:ext>
            </a:extLst>
          </p:cNvPr>
          <p:cNvSpPr txBox="1"/>
          <p:nvPr/>
        </p:nvSpPr>
        <p:spPr>
          <a:xfrm>
            <a:off x="4828624" y="5454443"/>
            <a:ext cx="18921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100" dirty="0"/>
              <a:t>Renato Bernardino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744D99C-762F-9A9C-5365-61410D08C010}"/>
              </a:ext>
            </a:extLst>
          </p:cNvPr>
          <p:cNvSpPr txBox="1"/>
          <p:nvPr/>
        </p:nvSpPr>
        <p:spPr>
          <a:xfrm>
            <a:off x="609195" y="5454444"/>
            <a:ext cx="18921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100" dirty="0"/>
              <a:t>Anna </a:t>
            </a:r>
          </a:p>
          <a:p>
            <a:pPr algn="ctr"/>
            <a:r>
              <a:rPr lang="pt-BR" sz="2100" dirty="0" err="1"/>
              <a:t>Carolinne</a:t>
            </a:r>
            <a:endParaRPr lang="pt-BR" sz="2100" dirty="0"/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0BE16136-B82F-FBCC-0C36-83647560A997}"/>
              </a:ext>
            </a:extLst>
          </p:cNvPr>
          <p:cNvSpPr txBox="1">
            <a:spLocks/>
          </p:cNvSpPr>
          <p:nvPr/>
        </p:nvSpPr>
        <p:spPr>
          <a:xfrm>
            <a:off x="0" y="2214191"/>
            <a:ext cx="9144000" cy="12418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5000" dirty="0"/>
              <a:t>Equipe</a:t>
            </a:r>
            <a:r>
              <a:rPr lang="pt-BR" sz="5000" dirty="0">
                <a:latin typeface="Spicy Potatos" pitchFamily="2" charset="0"/>
              </a:rPr>
              <a:t>:</a:t>
            </a:r>
          </a:p>
        </p:txBody>
      </p:sp>
      <p:pic>
        <p:nvPicPr>
          <p:cNvPr id="19" name="Imagem 18" descr="Interface gráfica do usuário">
            <a:extLst>
              <a:ext uri="{FF2B5EF4-FFF2-40B4-BE49-F238E27FC236}">
                <a16:creationId xmlns:a16="http://schemas.microsoft.com/office/drawing/2014/main" id="{AA15EC80-542B-A0EF-31B8-AAC9D4AA8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07" y="196834"/>
            <a:ext cx="6280252" cy="174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07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Objetivo do Projeto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>
                <a:solidFill>
                  <a:srgbClr val="1F2328"/>
                </a:solidFill>
                <a:latin typeface="-apple-system"/>
              </a:rPr>
              <a:t>Nosso objetivo principal é aprimorar o sistema de hospedagem para cães e gatos "</a:t>
            </a:r>
            <a:r>
              <a:rPr lang="pt-BR" dirty="0" err="1">
                <a:solidFill>
                  <a:srgbClr val="1F2328"/>
                </a:solidFill>
                <a:latin typeface="-apple-system"/>
              </a:rPr>
              <a:t>Nanny's</a:t>
            </a:r>
            <a:r>
              <a:rPr lang="pt-BR" dirty="0">
                <a:solidFill>
                  <a:srgbClr val="1F2328"/>
                </a:solidFill>
                <a:latin typeface="-apple-system"/>
              </a:rPr>
              <a:t> Pets", reconhecendo a crescente demanda de proprietários que, eventualmente, precisam se ausentar e desejam encontrar hospedeiros qualificados para cuidar de seus animais de estimação em um ambiente seguro e adequado.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4764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Problema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>
                <a:solidFill>
                  <a:srgbClr val="1F2328"/>
                </a:solidFill>
                <a:latin typeface="-apple-system"/>
              </a:rPr>
              <a:t>O problema para encontrar pessoas capacitadas e com ambientes adequados para hospedagem de Pets tem afetado tutores que por algum motivo precisam ausentar-se de casa por um período mais longo. Isso tem impactado na qualidade de vida dos Pets e seus tutores, que, por horas, ficam preocupados com quem e onde podem deixar seus Pets. Uma solução seria a construção de uma aplicação que permitisse encontrar tutores, segundo um conjunto de características desejáveis pelos Pets e seus tutores.</a:t>
            </a:r>
          </a:p>
        </p:txBody>
      </p:sp>
    </p:spTree>
    <p:extLst>
      <p:ext uri="{BB962C8B-B14F-4D97-AF65-F5344CB8AC3E}">
        <p14:creationId xmlns:p14="http://schemas.microsoft.com/office/powerpoint/2010/main" val="3034319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Problema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>
                <a:solidFill>
                  <a:srgbClr val="1F2328"/>
                </a:solidFill>
                <a:highlight>
                  <a:srgbClr val="C0C0C0"/>
                </a:highlight>
                <a:latin typeface="-apple-system"/>
              </a:rPr>
              <a:t>Afeta:</a:t>
            </a:r>
            <a:r>
              <a:rPr lang="pt-BR" dirty="0">
                <a:solidFill>
                  <a:srgbClr val="1F2328"/>
                </a:solidFill>
                <a:latin typeface="-apple-system"/>
              </a:rPr>
              <a:t> Todos aqueles que possuem um animal de estimação e em algum momento necessitam se afastar de sua residência.</a:t>
            </a:r>
          </a:p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  <a:p>
            <a:pPr algn="just"/>
            <a:r>
              <a:rPr lang="pt-BR" dirty="0">
                <a:solidFill>
                  <a:srgbClr val="1F2328"/>
                </a:solidFill>
                <a:highlight>
                  <a:srgbClr val="C0C0C0"/>
                </a:highlight>
                <a:latin typeface="-apple-system"/>
              </a:rPr>
              <a:t>Impacta:</a:t>
            </a:r>
            <a:r>
              <a:rPr lang="pt-BR" dirty="0">
                <a:solidFill>
                  <a:srgbClr val="1F2328"/>
                </a:solidFill>
                <a:latin typeface="-apple-system"/>
              </a:rPr>
              <a:t> Em evitar uma busca desorganizada por cuidadores de pets ou cancelamentos de compromissos motivados pela falta de opção de ter onde deixar seu animal de estimação.</a:t>
            </a:r>
          </a:p>
        </p:txBody>
      </p:sp>
    </p:spTree>
    <p:extLst>
      <p:ext uri="{BB962C8B-B14F-4D97-AF65-F5344CB8AC3E}">
        <p14:creationId xmlns:p14="http://schemas.microsoft.com/office/powerpoint/2010/main" val="972300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Solução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>
                <a:solidFill>
                  <a:srgbClr val="1F2328"/>
                </a:solidFill>
                <a:latin typeface="-apple-system"/>
              </a:rPr>
              <a:t>A plataforma </a:t>
            </a:r>
            <a:r>
              <a:rPr lang="pt-BR" dirty="0" err="1">
                <a:solidFill>
                  <a:srgbClr val="1F2328"/>
                </a:solidFill>
                <a:latin typeface="-apple-system"/>
              </a:rPr>
              <a:t>Nanny's</a:t>
            </a:r>
            <a:r>
              <a:rPr lang="pt-BR" dirty="0">
                <a:solidFill>
                  <a:srgbClr val="1F2328"/>
                </a:solidFill>
                <a:latin typeface="-apple-system"/>
              </a:rPr>
              <a:t> Pets - que junta de maneira eficiente aqueles que podem disponibilizar o serviço de hospedar um pet com aqueles que precisam dessa hospedagem.</a:t>
            </a:r>
          </a:p>
        </p:txBody>
      </p:sp>
    </p:spTree>
    <p:extLst>
      <p:ext uri="{BB962C8B-B14F-4D97-AF65-F5344CB8AC3E}">
        <p14:creationId xmlns:p14="http://schemas.microsoft.com/office/powerpoint/2010/main" val="145374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Detalhamento CDU Principal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CC7103-5935-93DF-86AA-84B88B4B8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78" t="22293" r="11490" b="9811"/>
          <a:stretch/>
        </p:blipFill>
        <p:spPr>
          <a:xfrm>
            <a:off x="536998" y="1225685"/>
            <a:ext cx="8248595" cy="5204298"/>
          </a:xfrm>
          <a:prstGeom prst="rect">
            <a:avLst/>
          </a:prstGeom>
        </p:spPr>
      </p:pic>
      <p:pic>
        <p:nvPicPr>
          <p:cNvPr id="6" name="Imagem 5" descr="Forma&#10;&#10;Descrição gerada automaticamente com confiança média">
            <a:extLst>
              <a:ext uri="{FF2B5EF4-FFF2-40B4-BE49-F238E27FC236}">
                <a16:creationId xmlns:a16="http://schemas.microsoft.com/office/drawing/2014/main" id="{187B2133-B3CB-A9F2-6BF0-C1CF74C2379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2169">
            <a:off x="7595704" y="-544747"/>
            <a:ext cx="2429032" cy="300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42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Documento de Riscos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2" name="Espaço Reservado para Conteúdo 4">
            <a:extLst>
              <a:ext uri="{FF2B5EF4-FFF2-40B4-BE49-F238E27FC236}">
                <a16:creationId xmlns:a16="http://schemas.microsoft.com/office/drawing/2014/main" id="{8FC7CC11-597D-5804-0411-703AD62C3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4" y="1272312"/>
            <a:ext cx="8852171" cy="5585688"/>
          </a:xfrm>
          <a:prstGeom prst="rect">
            <a:avLst/>
          </a:prstGeom>
        </p:spPr>
      </p:pic>
      <p:pic>
        <p:nvPicPr>
          <p:cNvPr id="5" name="Imagem 4" descr="Forma&#10;&#10;Descrição gerada automaticamente com confiança média">
            <a:extLst>
              <a:ext uri="{FF2B5EF4-FFF2-40B4-BE49-F238E27FC236}">
                <a16:creationId xmlns:a16="http://schemas.microsoft.com/office/drawing/2014/main" id="{D9E23395-510D-2724-4E76-B6E300DDFB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2169">
            <a:off x="7595704" y="-544747"/>
            <a:ext cx="2429032" cy="300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06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Glossário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9B8382B-C375-3BCC-CB29-7BF8BABCEB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745" y="1825625"/>
            <a:ext cx="8433881" cy="3598823"/>
          </a:xfrm>
          <a:prstGeom prst="rect">
            <a:avLst/>
          </a:prstGeom>
        </p:spPr>
      </p:pic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1A9B5496-0BCE-C790-4169-4FD6B4711F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2169">
            <a:off x="7300834" y="-564204"/>
            <a:ext cx="2429032" cy="300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021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348</TotalTime>
  <Words>796</Words>
  <Application>Microsoft Office PowerPoint</Application>
  <PresentationFormat>Apresentação na tela (4:3)</PresentationFormat>
  <Paragraphs>54</Paragraphs>
  <Slides>17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Spicy Potatos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Nannys Pets</dc:title>
  <dc:creator>Renato Bernardino</dc:creator>
  <cp:lastModifiedBy>Anna Carolinne</cp:lastModifiedBy>
  <cp:revision>8</cp:revision>
  <dcterms:created xsi:type="dcterms:W3CDTF">2023-10-31T00:20:52Z</dcterms:created>
  <dcterms:modified xsi:type="dcterms:W3CDTF">2023-11-08T14:07:23Z</dcterms:modified>
</cp:coreProperties>
</file>